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3" r:id="rId2"/>
    <p:sldId id="298" r:id="rId3"/>
    <p:sldId id="288" r:id="rId4"/>
    <p:sldId id="289" r:id="rId5"/>
    <p:sldId id="277" r:id="rId6"/>
    <p:sldId id="278" r:id="rId7"/>
    <p:sldId id="256" r:id="rId8"/>
    <p:sldId id="257" r:id="rId9"/>
    <p:sldId id="279" r:id="rId10"/>
    <p:sldId id="280" r:id="rId11"/>
    <p:sldId id="260" r:id="rId12"/>
    <p:sldId id="261" r:id="rId13"/>
    <p:sldId id="292" r:id="rId14"/>
    <p:sldId id="281" r:id="rId15"/>
    <p:sldId id="282" r:id="rId16"/>
    <p:sldId id="264" r:id="rId17"/>
    <p:sldId id="290" r:id="rId18"/>
    <p:sldId id="263" r:id="rId19"/>
    <p:sldId id="283" r:id="rId20"/>
    <p:sldId id="266" r:id="rId21"/>
    <p:sldId id="267" r:id="rId22"/>
    <p:sldId id="268" r:id="rId23"/>
    <p:sldId id="269" r:id="rId24"/>
    <p:sldId id="270" r:id="rId25"/>
    <p:sldId id="294" r:id="rId26"/>
    <p:sldId id="271" r:id="rId27"/>
    <p:sldId id="272" r:id="rId28"/>
    <p:sldId id="273" r:id="rId29"/>
    <p:sldId id="296" r:id="rId30"/>
    <p:sldId id="307" r:id="rId31"/>
    <p:sldId id="30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95DD2-CE7C-410D-A505-F7573B670E04}" type="doc">
      <dgm:prSet loTypeId="urn:microsoft.com/office/officeart/2005/8/layout/radial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0E6F5B-11E3-48E6-8489-4ACABEE9F95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আঁচড়ার কাজ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06C6050-40AA-4634-8201-27BDEE633BB9}" type="parTrans" cxnId="{0517D8A8-E96B-4767-B1B8-4B13F0ACB55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909418A-2485-44E0-9548-80046FC6EB59}" type="sibTrans" cxnId="{0517D8A8-E96B-4767-B1B8-4B13F0ACB55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B2DA2A6-98F4-428E-836F-CBFF3DF6D2C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মাটি আলগা করা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3A43FD6-5DC9-4A33-AE01-CAF643C67043}" type="parTrans" cxnId="{0BD2FFAC-25C5-4574-8519-48AC2D99F2B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C7DB7B6-7A0A-41D3-B680-5E85F6F531F3}" type="sibTrans" cxnId="{0BD2FFAC-25C5-4574-8519-48AC2D99F2B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F8CE5D5-DD5C-43E7-BC4C-0820EDFCE7D7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আগাছা দমন করা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FC88465-E483-474C-8245-3E2492CA27D8}" type="parTrans" cxnId="{1A7515A6-12EC-4813-A960-59D7D6C1435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1249A3-BDF8-4B3B-89D7-ACD594CC4575}" type="sibTrans" cxnId="{1A7515A6-12EC-4813-A960-59D7D6C1435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8796969-B529-41BB-A72C-B2802D5C9957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ফসল পাতলা করা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A0EED42-23F4-4546-9DCB-806D7347F0DE}" type="parTrans" cxnId="{816E8212-79FD-40C2-AF8D-E893D1996CE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7192B54-3096-4D85-B2B6-8778CC1B4479}" type="sibTrans" cxnId="{816E8212-79FD-40C2-AF8D-E893D1996CE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72C4727-270A-4B28-AB58-A1309B2E4BF8}" type="pres">
      <dgm:prSet presAssocID="{82295DD2-CE7C-410D-A505-F7573B670E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536BC2-74EC-44AB-B5A9-B88C3E2C7E67}" type="pres">
      <dgm:prSet presAssocID="{0E0E6F5B-11E3-48E6-8489-4ACABEE9F959}" presName="centerShape" presStyleLbl="node0" presStyleIdx="0" presStyleCnt="1" custScaleX="171525" custScaleY="152990"/>
      <dgm:spPr/>
      <dgm:t>
        <a:bodyPr/>
        <a:lstStyle/>
        <a:p>
          <a:endParaRPr lang="en-US"/>
        </a:p>
      </dgm:t>
    </dgm:pt>
    <dgm:pt modelId="{E5AA4F19-FBF7-4CEF-8F15-A36526F563F8}" type="pres">
      <dgm:prSet presAssocID="{73A43FD6-5DC9-4A33-AE01-CAF643C67043}" presName="parTrans" presStyleLbl="sibTrans2D1" presStyleIdx="0" presStyleCnt="3"/>
      <dgm:spPr/>
      <dgm:t>
        <a:bodyPr/>
        <a:lstStyle/>
        <a:p>
          <a:endParaRPr lang="en-US"/>
        </a:p>
      </dgm:t>
    </dgm:pt>
    <dgm:pt modelId="{A421544E-DF94-4AB1-A1C0-26EC7F1785FA}" type="pres">
      <dgm:prSet presAssocID="{73A43FD6-5DC9-4A33-AE01-CAF643C6704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7F76F7D-A66F-4BF3-9CE2-8CAE3628F2AB}" type="pres">
      <dgm:prSet presAssocID="{FB2DA2A6-98F4-428E-836F-CBFF3DF6D2C3}" presName="node" presStyleLbl="node1" presStyleIdx="0" presStyleCnt="3" custScaleX="101614" custScaleY="87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AC73E-7384-4890-844A-EEBA134C490A}" type="pres">
      <dgm:prSet presAssocID="{2FC88465-E483-474C-8245-3E2492CA27D8}" presName="parTrans" presStyleLbl="sibTrans2D1" presStyleIdx="1" presStyleCnt="3"/>
      <dgm:spPr/>
      <dgm:t>
        <a:bodyPr/>
        <a:lstStyle/>
        <a:p>
          <a:endParaRPr lang="en-US"/>
        </a:p>
      </dgm:t>
    </dgm:pt>
    <dgm:pt modelId="{A291C9B7-C35B-492F-A3B8-0827CF0D4082}" type="pres">
      <dgm:prSet presAssocID="{2FC88465-E483-474C-8245-3E2492CA27D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8B41C15-09BD-4EC7-8A6F-C13AE2B1F500}" type="pres">
      <dgm:prSet presAssocID="{9F8CE5D5-DD5C-43E7-BC4C-0820EDFCE7D7}" presName="node" presStyleLbl="node1" presStyleIdx="1" presStyleCnt="3" custScaleX="101614" custScaleY="87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EFBDF-F393-45ED-99C5-AD093CECE8F4}" type="pres">
      <dgm:prSet presAssocID="{2A0EED42-23F4-4546-9DCB-806D7347F0DE}" presName="parTrans" presStyleLbl="sibTrans2D1" presStyleIdx="2" presStyleCnt="3"/>
      <dgm:spPr/>
      <dgm:t>
        <a:bodyPr/>
        <a:lstStyle/>
        <a:p>
          <a:endParaRPr lang="en-US"/>
        </a:p>
      </dgm:t>
    </dgm:pt>
    <dgm:pt modelId="{D28FC513-E654-4714-8967-427CAD079FC1}" type="pres">
      <dgm:prSet presAssocID="{2A0EED42-23F4-4546-9DCB-806D7347F0D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E27F1DE-90F4-408F-8C71-1165BE8F9484}" type="pres">
      <dgm:prSet presAssocID="{88796969-B529-41BB-A72C-B2802D5C9957}" presName="node" presStyleLbl="node1" presStyleIdx="2" presStyleCnt="3" custScaleX="101614" custScaleY="87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17D8A8-E96B-4767-B1B8-4B13F0ACB550}" srcId="{82295DD2-CE7C-410D-A505-F7573B670E04}" destId="{0E0E6F5B-11E3-48E6-8489-4ACABEE9F959}" srcOrd="0" destOrd="0" parTransId="{806C6050-40AA-4634-8201-27BDEE633BB9}" sibTransId="{5909418A-2485-44E0-9548-80046FC6EB59}"/>
    <dgm:cxn modelId="{96D1B730-A0C2-4E77-8C15-EFCD38453D3B}" type="presOf" srcId="{82295DD2-CE7C-410D-A505-F7573B670E04}" destId="{372C4727-270A-4B28-AB58-A1309B2E4BF8}" srcOrd="0" destOrd="0" presId="urn:microsoft.com/office/officeart/2005/8/layout/radial5"/>
    <dgm:cxn modelId="{7A0CE167-09AD-4662-8BC1-3254CE9E611E}" type="presOf" srcId="{88796969-B529-41BB-A72C-B2802D5C9957}" destId="{BE27F1DE-90F4-408F-8C71-1165BE8F9484}" srcOrd="0" destOrd="0" presId="urn:microsoft.com/office/officeart/2005/8/layout/radial5"/>
    <dgm:cxn modelId="{CC906BAA-1115-4119-A1FF-506D851D73DD}" type="presOf" srcId="{73A43FD6-5DC9-4A33-AE01-CAF643C67043}" destId="{E5AA4F19-FBF7-4CEF-8F15-A36526F563F8}" srcOrd="0" destOrd="0" presId="urn:microsoft.com/office/officeart/2005/8/layout/radial5"/>
    <dgm:cxn modelId="{C88D72CF-D750-4E2B-A9C6-47A5B39BB641}" type="presOf" srcId="{9F8CE5D5-DD5C-43E7-BC4C-0820EDFCE7D7}" destId="{78B41C15-09BD-4EC7-8A6F-C13AE2B1F500}" srcOrd="0" destOrd="0" presId="urn:microsoft.com/office/officeart/2005/8/layout/radial5"/>
    <dgm:cxn modelId="{F404F629-C7F6-4118-95BF-5FC68663DF28}" type="presOf" srcId="{2A0EED42-23F4-4546-9DCB-806D7347F0DE}" destId="{E40EFBDF-F393-45ED-99C5-AD093CECE8F4}" srcOrd="0" destOrd="0" presId="urn:microsoft.com/office/officeart/2005/8/layout/radial5"/>
    <dgm:cxn modelId="{29223BCE-595B-4F7E-AECE-796C90D92A04}" type="presOf" srcId="{2FC88465-E483-474C-8245-3E2492CA27D8}" destId="{0F0AC73E-7384-4890-844A-EEBA134C490A}" srcOrd="0" destOrd="0" presId="urn:microsoft.com/office/officeart/2005/8/layout/radial5"/>
    <dgm:cxn modelId="{816E8212-79FD-40C2-AF8D-E893D1996CE3}" srcId="{0E0E6F5B-11E3-48E6-8489-4ACABEE9F959}" destId="{88796969-B529-41BB-A72C-B2802D5C9957}" srcOrd="2" destOrd="0" parTransId="{2A0EED42-23F4-4546-9DCB-806D7347F0DE}" sibTransId="{97192B54-3096-4D85-B2B6-8778CC1B4479}"/>
    <dgm:cxn modelId="{0BD2FFAC-25C5-4574-8519-48AC2D99F2B2}" srcId="{0E0E6F5B-11E3-48E6-8489-4ACABEE9F959}" destId="{FB2DA2A6-98F4-428E-836F-CBFF3DF6D2C3}" srcOrd="0" destOrd="0" parTransId="{73A43FD6-5DC9-4A33-AE01-CAF643C67043}" sibTransId="{DC7DB7B6-7A0A-41D3-B680-5E85F6F531F3}"/>
    <dgm:cxn modelId="{E7F8B2FC-4413-4153-A793-3F0744EA662C}" type="presOf" srcId="{73A43FD6-5DC9-4A33-AE01-CAF643C67043}" destId="{A421544E-DF94-4AB1-A1C0-26EC7F1785FA}" srcOrd="1" destOrd="0" presId="urn:microsoft.com/office/officeart/2005/8/layout/radial5"/>
    <dgm:cxn modelId="{9618A42F-BEA9-4FF9-8E04-33E29D625B94}" type="presOf" srcId="{2A0EED42-23F4-4546-9DCB-806D7347F0DE}" destId="{D28FC513-E654-4714-8967-427CAD079FC1}" srcOrd="1" destOrd="0" presId="urn:microsoft.com/office/officeart/2005/8/layout/radial5"/>
    <dgm:cxn modelId="{5C6E3A92-CB46-4366-9922-F56B131998DC}" type="presOf" srcId="{0E0E6F5B-11E3-48E6-8489-4ACABEE9F959}" destId="{7F536BC2-74EC-44AB-B5A9-B88C3E2C7E67}" srcOrd="0" destOrd="0" presId="urn:microsoft.com/office/officeart/2005/8/layout/radial5"/>
    <dgm:cxn modelId="{1A11E5CF-F070-460C-A0C0-2F29D0C1274C}" type="presOf" srcId="{FB2DA2A6-98F4-428E-836F-CBFF3DF6D2C3}" destId="{27F76F7D-A66F-4BF3-9CE2-8CAE3628F2AB}" srcOrd="0" destOrd="0" presId="urn:microsoft.com/office/officeart/2005/8/layout/radial5"/>
    <dgm:cxn modelId="{1A7515A6-12EC-4813-A960-59D7D6C1435E}" srcId="{0E0E6F5B-11E3-48E6-8489-4ACABEE9F959}" destId="{9F8CE5D5-DD5C-43E7-BC4C-0820EDFCE7D7}" srcOrd="1" destOrd="0" parTransId="{2FC88465-E483-474C-8245-3E2492CA27D8}" sibTransId="{151249A3-BDF8-4B3B-89D7-ACD594CC4575}"/>
    <dgm:cxn modelId="{316C54D5-2FEB-4589-B09F-164AF78CF6AE}" type="presOf" srcId="{2FC88465-E483-474C-8245-3E2492CA27D8}" destId="{A291C9B7-C35B-492F-A3B8-0827CF0D4082}" srcOrd="1" destOrd="0" presId="urn:microsoft.com/office/officeart/2005/8/layout/radial5"/>
    <dgm:cxn modelId="{1CDD5236-CEFD-484E-817E-D03247F58F7F}" type="presParOf" srcId="{372C4727-270A-4B28-AB58-A1309B2E4BF8}" destId="{7F536BC2-74EC-44AB-B5A9-B88C3E2C7E67}" srcOrd="0" destOrd="0" presId="urn:microsoft.com/office/officeart/2005/8/layout/radial5"/>
    <dgm:cxn modelId="{3DF7D188-10D1-495C-B20B-D6AF979593EB}" type="presParOf" srcId="{372C4727-270A-4B28-AB58-A1309B2E4BF8}" destId="{E5AA4F19-FBF7-4CEF-8F15-A36526F563F8}" srcOrd="1" destOrd="0" presId="urn:microsoft.com/office/officeart/2005/8/layout/radial5"/>
    <dgm:cxn modelId="{629226D5-B24D-48CF-AA9A-0377BE5ED007}" type="presParOf" srcId="{E5AA4F19-FBF7-4CEF-8F15-A36526F563F8}" destId="{A421544E-DF94-4AB1-A1C0-26EC7F1785FA}" srcOrd="0" destOrd="0" presId="urn:microsoft.com/office/officeart/2005/8/layout/radial5"/>
    <dgm:cxn modelId="{EDA0C9C3-7EBF-45FD-8496-15685E3A5F68}" type="presParOf" srcId="{372C4727-270A-4B28-AB58-A1309B2E4BF8}" destId="{27F76F7D-A66F-4BF3-9CE2-8CAE3628F2AB}" srcOrd="2" destOrd="0" presId="urn:microsoft.com/office/officeart/2005/8/layout/radial5"/>
    <dgm:cxn modelId="{26194507-DF2B-4066-A560-F54F3E7EE944}" type="presParOf" srcId="{372C4727-270A-4B28-AB58-A1309B2E4BF8}" destId="{0F0AC73E-7384-4890-844A-EEBA134C490A}" srcOrd="3" destOrd="0" presId="urn:microsoft.com/office/officeart/2005/8/layout/radial5"/>
    <dgm:cxn modelId="{A2220077-87C2-4D2B-907E-F8CB027A3873}" type="presParOf" srcId="{0F0AC73E-7384-4890-844A-EEBA134C490A}" destId="{A291C9B7-C35B-492F-A3B8-0827CF0D4082}" srcOrd="0" destOrd="0" presId="urn:microsoft.com/office/officeart/2005/8/layout/radial5"/>
    <dgm:cxn modelId="{9C6B8287-4679-4FBB-94B8-CCF29E298240}" type="presParOf" srcId="{372C4727-270A-4B28-AB58-A1309B2E4BF8}" destId="{78B41C15-09BD-4EC7-8A6F-C13AE2B1F500}" srcOrd="4" destOrd="0" presId="urn:microsoft.com/office/officeart/2005/8/layout/radial5"/>
    <dgm:cxn modelId="{FE091835-3265-49B5-AAA8-A44C493C23E6}" type="presParOf" srcId="{372C4727-270A-4B28-AB58-A1309B2E4BF8}" destId="{E40EFBDF-F393-45ED-99C5-AD093CECE8F4}" srcOrd="5" destOrd="0" presId="urn:microsoft.com/office/officeart/2005/8/layout/radial5"/>
    <dgm:cxn modelId="{BBFA0B7A-06CE-4399-8A27-F370D96FA95C}" type="presParOf" srcId="{E40EFBDF-F393-45ED-99C5-AD093CECE8F4}" destId="{D28FC513-E654-4714-8967-427CAD079FC1}" srcOrd="0" destOrd="0" presId="urn:microsoft.com/office/officeart/2005/8/layout/radial5"/>
    <dgm:cxn modelId="{DCF03EF6-AD47-4A45-9024-156066E980E1}" type="presParOf" srcId="{372C4727-270A-4B28-AB58-A1309B2E4BF8}" destId="{BE27F1DE-90F4-408F-8C71-1165BE8F948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36BC2-74EC-44AB-B5A9-B88C3E2C7E67}">
      <dsp:nvSpPr>
        <dsp:cNvPr id="0" name=""/>
        <dsp:cNvSpPr/>
      </dsp:nvSpPr>
      <dsp:spPr>
        <a:xfrm>
          <a:off x="2960913" y="2031999"/>
          <a:ext cx="3062514" cy="2731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আঁচড়ার কাজ</a:t>
          </a:r>
          <a:endParaRPr lang="en-US" sz="6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409408" y="2432029"/>
        <a:ext cx="2165524" cy="1931519"/>
      </dsp:txXfrm>
    </dsp:sp>
    <dsp:sp modelId="{E5AA4F19-FBF7-4CEF-8F15-A36526F563F8}">
      <dsp:nvSpPr>
        <dsp:cNvPr id="0" name=""/>
        <dsp:cNvSpPr/>
      </dsp:nvSpPr>
      <dsp:spPr>
        <a:xfrm rot="16200000">
          <a:off x="4397562" y="1555318"/>
          <a:ext cx="189217" cy="607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latin typeface="NikoshBAN" pitchFamily="2" charset="0"/>
            <a:cs typeface="NikoshBAN" pitchFamily="2" charset="0"/>
          </a:endParaRPr>
        </a:p>
      </dsp:txBody>
      <dsp:txXfrm>
        <a:off x="4425945" y="1705112"/>
        <a:ext cx="132452" cy="364235"/>
      </dsp:txXfrm>
    </dsp:sp>
    <dsp:sp modelId="{27F76F7D-A66F-4BF3-9CE2-8CAE3628F2AB}">
      <dsp:nvSpPr>
        <dsp:cNvPr id="0" name=""/>
        <dsp:cNvSpPr/>
      </dsp:nvSpPr>
      <dsp:spPr>
        <a:xfrm>
          <a:off x="3585031" y="116114"/>
          <a:ext cx="1814279" cy="15588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মাটি আলগা করা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3850726" y="344405"/>
        <a:ext cx="1282889" cy="1102287"/>
      </dsp:txXfrm>
    </dsp:sp>
    <dsp:sp modelId="{0F0AC73E-7384-4890-844A-EEBA134C490A}">
      <dsp:nvSpPr>
        <dsp:cNvPr id="0" name=""/>
        <dsp:cNvSpPr/>
      </dsp:nvSpPr>
      <dsp:spPr>
        <a:xfrm rot="1800000">
          <a:off x="5800648" y="3872429"/>
          <a:ext cx="78700" cy="607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latin typeface="NikoshBAN" pitchFamily="2" charset="0"/>
            <a:cs typeface="NikoshBAN" pitchFamily="2" charset="0"/>
          </a:endParaRPr>
        </a:p>
      </dsp:txBody>
      <dsp:txXfrm>
        <a:off x="5802230" y="3987938"/>
        <a:ext cx="55090" cy="364235"/>
      </dsp:txXfrm>
    </dsp:sp>
    <dsp:sp modelId="{78B41C15-09BD-4EC7-8A6F-C13AE2B1F500}">
      <dsp:nvSpPr>
        <dsp:cNvPr id="0" name=""/>
        <dsp:cNvSpPr/>
      </dsp:nvSpPr>
      <dsp:spPr>
        <a:xfrm>
          <a:off x="5752033" y="3869473"/>
          <a:ext cx="1814279" cy="15588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আগাছা দমন করা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6017728" y="4097764"/>
        <a:ext cx="1282889" cy="1102287"/>
      </dsp:txXfrm>
    </dsp:sp>
    <dsp:sp modelId="{E40EFBDF-F393-45ED-99C5-AD093CECE8F4}">
      <dsp:nvSpPr>
        <dsp:cNvPr id="0" name=""/>
        <dsp:cNvSpPr/>
      </dsp:nvSpPr>
      <dsp:spPr>
        <a:xfrm rot="9000000">
          <a:off x="3104992" y="3872429"/>
          <a:ext cx="78700" cy="607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latin typeface="NikoshBAN" pitchFamily="2" charset="0"/>
            <a:cs typeface="NikoshBAN" pitchFamily="2" charset="0"/>
          </a:endParaRPr>
        </a:p>
      </dsp:txBody>
      <dsp:txXfrm rot="10800000">
        <a:off x="3127020" y="3987938"/>
        <a:ext cx="55090" cy="364235"/>
      </dsp:txXfrm>
    </dsp:sp>
    <dsp:sp modelId="{BE27F1DE-90F4-408F-8C71-1165BE8F9484}">
      <dsp:nvSpPr>
        <dsp:cNvPr id="0" name=""/>
        <dsp:cNvSpPr/>
      </dsp:nvSpPr>
      <dsp:spPr>
        <a:xfrm>
          <a:off x="1418028" y="3869473"/>
          <a:ext cx="1814279" cy="15588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ফসল পাতলা করা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1683723" y="4097764"/>
        <a:ext cx="1282889" cy="1102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ikoshBAN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ikoshBAN" pitchFamily="2" charset="0"/>
              </a:defRPr>
            </a:lvl1pPr>
          </a:lstStyle>
          <a:p>
            <a:fld id="{DAC2DA43-648A-41DA-9380-D508713DAC03}" type="datetimeFigureOut">
              <a:rPr lang="en-US" smtClean="0"/>
              <a:pPr/>
              <a:t>8/6/2016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ikoshBAN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ikoshBAN" pitchFamily="2" charset="0"/>
              </a:defRPr>
            </a:lvl1pPr>
          </a:lstStyle>
          <a:p>
            <a:fld id="{06FB8CE7-4044-46D2-B00D-311B214E5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ikoshBAN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ikoshBAN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ikoshBAN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ikoshBAN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ikoshBAN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2BA3-DA26-4E1A-B4E6-A3043F115D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06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মূল্যায়নের মাধ্যমে</a:t>
            </a:r>
            <a:r>
              <a:rPr lang="bn-BD" baseline="0" dirty="0" smtClean="0"/>
              <a:t> জ্ঞানমূলক ও অনুধাবণমূলক প্রশ্নোত্তরের চর্চা করানো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8C76-F32F-4EE6-A5CD-D2276F84EBF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বাস্তবে নিড়ানি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B8CE7-4044-46D2-B00D-311B214E5CE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85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কামারশালায়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bn-BD" baseline="0" dirty="0" smtClean="0"/>
              <a:t>নিড়ানি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B8CE7-4044-46D2-B00D-311B214E5CE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09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নিড়ানির আরও কাজ শিক্ষার্থীদের</a:t>
            </a:r>
            <a:r>
              <a:rPr lang="bn-BD" baseline="0" dirty="0" smtClean="0"/>
              <a:t> হাতে কলমে করে দেখানো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B8CE7-4044-46D2-B00D-311B214E5CE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07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নিজের ইচ্ছেমত করে বাড়ির কাজ শিক্ষার্থীদের দিয়ে করাতে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B8CE7-4044-46D2-B00D-311B214E5CE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3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স্লাইডটি দেখিয়ে শিক্ষার্থীদের প্রশ্নকরার মাধ্যমে পাঠ ঘোষণা করা যায়।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B8CE7-4044-46D2-B00D-311B214E5C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5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B8CE7-4044-46D2-B00D-311B214E5C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4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মূল্যায়নের মাধ্যমে</a:t>
            </a:r>
            <a:r>
              <a:rPr lang="bn-BD" baseline="0" dirty="0" smtClean="0"/>
              <a:t> জ্ঞানমূলক ও অনুধাবণমূলক প্রশ্নোত্তরের চর্চা করানো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8C76-F32F-4EE6-A5CD-D2276F84EB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প্রয়োজনে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বাস্তবের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B8CE7-4044-46D2-B00D-311B214E5CE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5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দলগত কাজের মাধ্যমে সৃজনশীল প্রশ্নোত্তর এর চর্চা করানো যেতে পারে। এর জন্য সর্বোচ্চ ১২ মিনিট সময় বরাদ্দ রাখা যায়।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8C76-F32F-4EE6-A5CD-D2276F84EB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প্রয়োজনে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বাস্তবের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কোদাল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B8CE7-4044-46D2-B00D-311B214E5CE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3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কামারশালায়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কোদাল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B8CE7-4044-46D2-B00D-311B214E5CE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78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কোদালের আরও কাজ শিক্ষার্থীদের</a:t>
            </a:r>
            <a:r>
              <a:rPr lang="bn-BD" baseline="0" dirty="0" smtClean="0"/>
              <a:t> হাতে কলমে করে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B8CE7-4044-46D2-B00D-311B214E5CE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9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ED01-1AE4-4D4B-92C3-12D2BDEF742A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9CAC-C8FF-49AF-AC0B-F89CF8CE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1E1-C1EF-478E-8003-5B36BE30317F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9CAC-C8FF-49AF-AC0B-F89CF8CE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5F92-7E57-47F7-A78D-C66B60B8F42A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9CAC-C8FF-49AF-AC0B-F89CF8CE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AF96-AA11-4231-84F3-7F9A9C0E26ED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9CAC-C8FF-49AF-AC0B-F89CF8CE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7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7E34-F4B2-449E-A4C8-8FA7FA31A62A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9CAC-C8FF-49AF-AC0B-F89CF8CE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C9F-089B-4ECA-98FB-780DA1B51E3C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9CAC-C8FF-49AF-AC0B-F89CF8CE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A3D5-F53C-415E-80C7-C3E37960EC96}" type="datetime1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9CAC-C8FF-49AF-AC0B-F89CF8CE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6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1EAD-EFF2-4120-94C3-3743BF3B9454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9CAC-C8FF-49AF-AC0B-F89CF8CE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7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B7C5-3FC8-4E98-9EA8-3A28C596977C}" type="datetime1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9CAC-C8FF-49AF-AC0B-F89CF8CE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4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9F04-93AF-4872-8F15-94E431983B51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9CAC-C8FF-49AF-AC0B-F89CF8CE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4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17E9-06F0-464F-9846-47AA08C74680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9CAC-C8FF-49AF-AC0B-F89CF8CE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6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ikoshBAN" pitchFamily="2" charset="0"/>
              </a:defRPr>
            </a:lvl1pPr>
          </a:lstStyle>
          <a:p>
            <a:fld id="{2BDEFD1E-3228-442E-8FA5-EEA0BC83FEBA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ikoshBAN" pitchFamily="2" charset="0"/>
              </a:defRPr>
            </a:lvl1pPr>
          </a:lstStyle>
          <a:p>
            <a:r>
              <a:rPr lang="as-IN" smtClean="0"/>
              <a:t>খুরশিদ আলম তালুকদার, ময়মনসিংহ জিলা স্কুল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ikoshBAN" pitchFamily="2" charset="0"/>
              </a:defRPr>
            </a:lvl1pPr>
          </a:lstStyle>
          <a:p>
            <a:fld id="{05F49CAC-C8FF-49AF-AC0B-F89CF8CE4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0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NikoshBAN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NikoshBAN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NikoshBA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NikoshBA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NikoshBA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NikoshBA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zedrbk.jp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62992"/>
            <a:ext cx="4267200" cy="4750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4813808"/>
            <a:ext cx="6248400" cy="12821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0"/>
            <a:ext cx="548641" cy="2307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47800"/>
            <a:ext cx="548641" cy="2307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096"/>
            <a:ext cx="8072896" cy="816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5328" y="5257800"/>
            <a:ext cx="1468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জোয়াল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33400" y="609600"/>
            <a:ext cx="84582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চলো এবার আমরা কিভাবে জোয়াল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তৈরি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 যায় তা জেনে নেই।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7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28600"/>
            <a:ext cx="69342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চলো এবার আমরা জোয়ালের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জেনে নেই।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7" y="1112520"/>
            <a:ext cx="7542926" cy="445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828068"/>
            <a:ext cx="7924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জোয়াল গরুর কাঁধে রেখে কাঠি দুটির সাথে রশি বেঁধে লাঙ্গলের সাথে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হয়।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501986" y="2133600"/>
            <a:ext cx="251113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47160" y="1517749"/>
            <a:ext cx="327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গরুর কাঁধে জোয়াল 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95" y="3124201"/>
            <a:ext cx="253664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72" y="3124201"/>
            <a:ext cx="253664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2536" y="209445"/>
            <a:ext cx="6096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চলো এবার আমরা জোয়ালের সুবিধাগুলো জেনে নেইঃ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09" y="1295400"/>
            <a:ext cx="4391891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বাঁশ বা কাঠ দিয়ে জোয়াল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তৈরি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" y="5029200"/>
            <a:ext cx="4419601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ওজনে হালকা তাই গরুর পক্ষে বহন করা সহজ।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" y="3431232"/>
            <a:ext cx="439189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জোয়াল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তৈরি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 সহজ।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6" r="31817"/>
          <a:stretch/>
        </p:blipFill>
        <p:spPr>
          <a:xfrm rot="16200000">
            <a:off x="5815183" y="-123954"/>
            <a:ext cx="1954017" cy="4246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41742" y="3546678"/>
            <a:ext cx="3500897" cy="3538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39000" y="4110335"/>
            <a:ext cx="1447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জোয়াল কাঁধে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767709"/>
            <a:ext cx="4038599" cy="16002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6553200" y="4572000"/>
            <a:ext cx="1128504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57600" y="457200"/>
            <a:ext cx="19050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05548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প্রধান কয়েকটি কৃষি যন্ত্রপাতির নাম লিখ।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লাঙ্গল কী কী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হয়?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জোয়াল এর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সুবিধাগুলো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5867400"/>
            <a:ext cx="5715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ছবিতে তোমরা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56468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মই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43982" y="-654575"/>
            <a:ext cx="3344888" cy="750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2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36" y="129013"/>
            <a:ext cx="2619513" cy="5886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86" y="76200"/>
            <a:ext cx="2643014" cy="5939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5" y="224359"/>
            <a:ext cx="2514599" cy="5650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4358"/>
            <a:ext cx="2514600" cy="5650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34" y="224360"/>
            <a:ext cx="2509266" cy="563879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590800" y="2967558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6807" y="2738958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বাঁশের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 ভাগ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86400" y="1824558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1593725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বাঁশের  অন্য ভাগ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15000" y="2700858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53200" y="2470025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খিলান বা খিল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8932" y="609600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দেশি মই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1967" y="3581400"/>
            <a:ext cx="8742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চলো এবার আমরা কিভাবে মই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তৈরি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করা যায় তা জেনে নেই।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as-IN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>
              <a:cs typeface="NikoshBAN" pitchFamily="2" charset="0"/>
            </a:endParaRPr>
          </a:p>
        </p:txBody>
      </p:sp>
      <p:cxnSp>
        <p:nvCxnSpPr>
          <p:cNvPr id="19" name="Straight Arrow Connector 18"/>
          <p:cNvCxnSpPr>
            <a:endCxn id="20" idx="1"/>
          </p:cNvCxnSpPr>
          <p:nvPr/>
        </p:nvCxnSpPr>
        <p:spPr>
          <a:xfrm>
            <a:off x="4572000" y="1190953"/>
            <a:ext cx="1402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74080" y="960120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মইয়ের ভীম</a:t>
            </a:r>
          </a:p>
        </p:txBody>
      </p:sp>
    </p:spTree>
    <p:extLst>
      <p:ext uri="{BB962C8B-B14F-4D97-AF65-F5344CB8AC3E}">
        <p14:creationId xmlns:p14="http://schemas.microsoft.com/office/powerpoint/2010/main" val="10300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/>
      <p:bldP spid="14" grpId="0"/>
      <p:bldP spid="14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858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চলো এবার আমরা মইয়ের ব্যবহার জেনে নেই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164379"/>
            <a:ext cx="4114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মাটির ঢেলা ভাঙা।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572000"/>
            <a:ext cx="4114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মাটি সমতল করা।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5032"/>
            <a:ext cx="4031672" cy="2744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2417"/>
            <a:ext cx="4066309" cy="257493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তালুকদার, ময়মনসিংহ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457200"/>
            <a:ext cx="28956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381000" y="2133600"/>
            <a:ext cx="2133600" cy="12192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(ক)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381000" y="3505200"/>
            <a:ext cx="2133600" cy="12192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(খ)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81000" y="4876800"/>
            <a:ext cx="2133600" cy="12192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(গ)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057400" y="2133600"/>
            <a:ext cx="6629400" cy="12192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লাঙল এর সুবিধাগুলো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057400" y="3505200"/>
            <a:ext cx="6629400" cy="12192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 ব্যাবহার করা হয়।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057400" y="4876800"/>
            <a:ext cx="6629400" cy="12192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জোয়াল এর সুবিধাগুলো লিখ।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0" y="533400"/>
            <a:ext cx="1524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০৬ 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7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5507604"/>
            <a:ext cx="1447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কোদাল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540261"/>
            <a:ext cx="5562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ছবিতে তোমরা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পেলে?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2" b="98667" l="1778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73" y="640081"/>
            <a:ext cx="5646854" cy="41348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9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83" y="1863580"/>
            <a:ext cx="2833117" cy="2931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4" y="1386280"/>
            <a:ext cx="5566680" cy="4120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83" y="1863580"/>
            <a:ext cx="2833117" cy="293187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553200" y="4267200"/>
            <a:ext cx="152400" cy="495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7400" y="4648200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কোদালের ফলা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26984" y="5178558"/>
            <a:ext cx="152400" cy="495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5559558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কোদালের হাতল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80999"/>
            <a:ext cx="830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চলো এবার আমরা কিভাবে কোদাল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তৈরি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 যায় তা জেনে নেই।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AM\Desktop\krrishi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1474"/>
            <a:ext cx="4144897" cy="57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7600" y="74477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37679" y="3478095"/>
            <a:ext cx="4572000" cy="36877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খুরশিদ আলম তালুকদার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জিলা স্কুল, 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০১৭২০৬৮২৫০০</a:t>
            </a:r>
          </a:p>
          <a:p>
            <a:pPr>
              <a:buFont typeface="Arial" pitchFamily="34" charset="0"/>
              <a:buNone/>
            </a:pPr>
            <a:r>
              <a:rPr lang="bn-BD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 মেইল</a:t>
            </a:r>
            <a:r>
              <a:rPr lang="en-U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katmzs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1968@gmail.com</a:t>
            </a:r>
            <a:endParaRPr lang="en-US" sz="2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757" y="2921363"/>
            <a:ext cx="2878121" cy="2000548"/>
          </a:xfrm>
          <a:prstGeom prst="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bn-BD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9</a:t>
            </a:r>
            <a:endParaRPr lang="bn-BD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20140627_073454.jpg"/>
          <p:cNvPicPr>
            <a:picLocks noChangeAspect="1"/>
          </p:cNvPicPr>
          <p:nvPr/>
        </p:nvPicPr>
        <p:blipFill>
          <a:blip r:embed="rId4" cstate="print"/>
          <a:srcRect l="29167" t="23611" r="22500" b="13888"/>
          <a:stretch>
            <a:fillRect/>
          </a:stretch>
        </p:blipFill>
        <p:spPr>
          <a:xfrm>
            <a:off x="858116" y="1183844"/>
            <a:ext cx="2743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"/>
            <a:ext cx="111787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>
            <a:off x="4723534" y="1061474"/>
            <a:ext cx="0" cy="4833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58595" y="1912801"/>
            <a:ext cx="0" cy="4726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4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429" y="137103"/>
            <a:ext cx="603538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চলো এবার আমরা কোদালের কাজ দেখে নেই।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900" y="5491132"/>
            <a:ext cx="4648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ছবিতে আমরা কী দেখতে পেলাম?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7900" y="5552178"/>
            <a:ext cx="4648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কোদাল দিয়ে জমি তৈরী করা হচ্ছে।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740"/>
            <a:ext cx="5410200" cy="4052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97" y="1066800"/>
            <a:ext cx="5567456" cy="4170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22" y="1066800"/>
            <a:ext cx="5440807" cy="40523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7900" y="5521909"/>
            <a:ext cx="4648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কোদাল দিয়ে আগাছা দমন করা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7900" y="5542119"/>
            <a:ext cx="46482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কোদাল দিয়ে মাটি কাটা হচ্ছে।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1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6" grpId="0" animBg="1"/>
      <p:bldP spid="6" grpId="1" animBg="1"/>
      <p:bldP spid="9" grpId="0" animBg="1"/>
      <p:bldP spid="9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29491"/>
            <a:ext cx="6629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চলো এবার আমরা কোদালের সুবিধা জেনে নেই।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9991" y="5257800"/>
            <a:ext cx="5544018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স্থানীয়ভাবে কামারশালায় তৈরী করা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7728" y="5265642"/>
            <a:ext cx="677707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মাটি আলগা করা, ঢেলা ভাঙা ও আগাছা দমনেও কোদাল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ব্যবহার করা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9"/>
          <a:stretch/>
        </p:blipFill>
        <p:spPr>
          <a:xfrm>
            <a:off x="1676400" y="1675985"/>
            <a:ext cx="5940922" cy="3429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7" b="13636"/>
          <a:stretch/>
        </p:blipFill>
        <p:spPr>
          <a:xfrm>
            <a:off x="441367" y="1810034"/>
            <a:ext cx="3978234" cy="2438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41" y="1810033"/>
            <a:ext cx="4014389" cy="243881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4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791200"/>
            <a:ext cx="6553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ছবিতে তোমরা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পেলে?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3771" y="5791200"/>
            <a:ext cx="2133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আঁচড়া বা বিদা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6" y="1286041"/>
            <a:ext cx="7023710" cy="402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তালুকদার, ময়মনসিংহ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6934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চলো এবার আমরা কিভাবে আঁচড়া বা বিদা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তৈরি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করা যায় তা জেনে নেই।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t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29" y="1780603"/>
            <a:ext cx="3365071" cy="2562797"/>
          </a:xfrm>
          <a:prstGeom prst="rect">
            <a:avLst/>
          </a:prstGeom>
        </p:spPr>
      </p:pic>
      <p:pic>
        <p:nvPicPr>
          <p:cNvPr id="5" name="Picture 4" descr="bac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99" y="2054003"/>
            <a:ext cx="4806420" cy="4230193"/>
          </a:xfrm>
          <a:prstGeom prst="rect">
            <a:avLst/>
          </a:prstGeom>
        </p:spPr>
      </p:pic>
      <p:pic>
        <p:nvPicPr>
          <p:cNvPr id="6" name="Picture 5" descr="Iron Khi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599" y="2226391"/>
            <a:ext cx="4732727" cy="3981606"/>
          </a:xfrm>
          <a:prstGeom prst="rect">
            <a:avLst/>
          </a:prstGeom>
        </p:spPr>
      </p:pic>
      <p:pic>
        <p:nvPicPr>
          <p:cNvPr id="7" name="Picture 6" descr="fro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386" y="2100934"/>
            <a:ext cx="4809062" cy="4232519"/>
          </a:xfrm>
          <a:prstGeom prst="rect">
            <a:avLst/>
          </a:prstGeom>
        </p:spPr>
      </p:pic>
      <p:pic>
        <p:nvPicPr>
          <p:cNvPr id="8" name="Picture 7" descr="IS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152" y="1971967"/>
            <a:ext cx="4844048" cy="220507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505199" y="4760197"/>
            <a:ext cx="1828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57800" y="5428057"/>
            <a:ext cx="122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ভীম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50297" y="6074155"/>
            <a:ext cx="1169302" cy="2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5877580"/>
            <a:ext cx="230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লোহার খিল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096512" y="2924002"/>
            <a:ext cx="343912" cy="7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8399" y="2662392"/>
            <a:ext cx="103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হাতল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25374" y="1971967"/>
            <a:ext cx="516012" cy="13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flipH="1">
            <a:off x="446881" y="1703171"/>
            <a:ext cx="680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মুঠি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077200" y="2397997"/>
            <a:ext cx="0" cy="5333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72400" y="2819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ঈশ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তালুকদার, ময়মনসিংহ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4" grpId="0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781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চলো এবার আমরা আঁচড়া বা বিদার  কাজ জেনে নেই।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24369505"/>
              </p:ext>
            </p:extLst>
          </p:nvPr>
        </p:nvGraphicFramePr>
        <p:xfrm>
          <a:off x="87086" y="914400"/>
          <a:ext cx="8984342" cy="554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08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536BC2-74EC-44AB-B5A9-B88C3E2C7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7F536BC2-74EC-44AB-B5A9-B88C3E2C7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7F536BC2-74EC-44AB-B5A9-B88C3E2C7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7F536BC2-74EC-44AB-B5A9-B88C3E2C7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AA4F19-FBF7-4CEF-8F15-A36526F56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E5AA4F19-FBF7-4CEF-8F15-A36526F56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E5AA4F19-FBF7-4CEF-8F15-A36526F56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E5AA4F19-FBF7-4CEF-8F15-A36526F56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F76F7D-A66F-4BF3-9CE2-8CAE3628F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27F76F7D-A66F-4BF3-9CE2-8CAE3628F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27F76F7D-A66F-4BF3-9CE2-8CAE3628F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27F76F7D-A66F-4BF3-9CE2-8CAE3628F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0AC73E-7384-4890-844A-EEBA134C4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0F0AC73E-7384-4890-844A-EEBA134C4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0F0AC73E-7384-4890-844A-EEBA134C4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0F0AC73E-7384-4890-844A-EEBA134C49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B41C15-09BD-4EC7-8A6F-C13AE2B1F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78B41C15-09BD-4EC7-8A6F-C13AE2B1F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78B41C15-09BD-4EC7-8A6F-C13AE2B1F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78B41C15-09BD-4EC7-8A6F-C13AE2B1F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0EFBDF-F393-45ED-99C5-AD093CECE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E40EFBDF-F393-45ED-99C5-AD093CECE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E40EFBDF-F393-45ED-99C5-AD093CECE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E40EFBDF-F393-45ED-99C5-AD093CECE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27F1DE-90F4-408F-8C71-1165BE8F9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BE27F1DE-90F4-408F-8C71-1165BE8F9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BE27F1DE-90F4-408F-8C71-1165BE8F9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BE27F1DE-90F4-408F-8C71-1165BE8F9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57600" y="457200"/>
            <a:ext cx="19050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05548"/>
            <a:ext cx="8153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যন্ত্র দ্বারা মাটির ঢেলা ভাঙা ও সমতল করা হয়?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কোদাল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কী কাজে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ব্যবহার করা হয়?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ফসল পাতলাকরন ও আগাছা দমনে কোন যন্ত্র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করা হয়?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5910052"/>
            <a:ext cx="1600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নিড়ানি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1308" y="6002385"/>
            <a:ext cx="507769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ছবিতে তোমরা কী দেখতে পেলে?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u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29855">
            <a:off x="1034171" y="1687555"/>
            <a:ext cx="6400694" cy="259228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7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79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চলো নিড়ানি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কিভাবে তৈরি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করা যায় তা দেখে নেই।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o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43421">
            <a:off x="1787283" y="2591624"/>
            <a:ext cx="5635785" cy="2282492"/>
          </a:xfrm>
          <a:prstGeom prst="rect">
            <a:avLst/>
          </a:prstGeom>
        </p:spPr>
      </p:pic>
      <p:pic>
        <p:nvPicPr>
          <p:cNvPr id="10" name="Picture 9" descr="hand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97593">
            <a:off x="1834652" y="3448920"/>
            <a:ext cx="2797328" cy="259219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0800000">
            <a:off x="1752600" y="499529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13540" y="4777707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হাতল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4572000" y="270929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78568" y="2491707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429491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চলো এবার আমরা নিড়ানির কাজ জেনে নেই।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133600"/>
            <a:ext cx="4572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ফসলের জমির আগাছা পরিষ্কার করা।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130225"/>
            <a:ext cx="45720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জমির মাটি আলগা করা।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Image VIII 2015\Langol\niRani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27760"/>
            <a:ext cx="3796464" cy="2663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E:\Image VIII 2015\Langol\nira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71012"/>
            <a:ext cx="3796464" cy="2503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200400" y="457200"/>
            <a:ext cx="2819400" cy="381000"/>
          </a:xfrm>
          <a:prstGeom prst="triangle">
            <a:avLst/>
          </a:pr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81400" y="838200"/>
            <a:ext cx="2057400" cy="762000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4994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লাঙলের চিত্র এঁকে এর বিভিন্ন অংশ চিহ্নিত করে পরবর্তী ক্লাসে উপস্থাপন করবে। 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56899" y="304800"/>
            <a:ext cx="2362200" cy="1828800"/>
            <a:chOff x="633845" y="1123950"/>
            <a:chExt cx="6605155" cy="42291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123950"/>
              <a:ext cx="5638800" cy="42291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633845" y="1352348"/>
              <a:ext cx="5334269" cy="4000702"/>
              <a:chOff x="633845" y="1352348"/>
              <a:chExt cx="5334269" cy="4000702"/>
            </a:xfrm>
          </p:grpSpPr>
          <p:pic>
            <p:nvPicPr>
              <p:cNvPr id="14" name="Picture 13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845" y="1352348"/>
                <a:ext cx="5334269" cy="400070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598" y="4734791"/>
                <a:ext cx="1548516" cy="398318"/>
              </a:xfrm>
              <a:prstGeom prst="rect">
                <a:avLst/>
              </a:pr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4876800" y="693328"/>
            <a:ext cx="3729496" cy="1153670"/>
            <a:chOff x="457200" y="1447800"/>
            <a:chExt cx="8072896" cy="243798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447800"/>
              <a:ext cx="548641" cy="230734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578441"/>
              <a:ext cx="548641" cy="2307341"/>
            </a:xfrm>
            <a:prstGeom prst="rect">
              <a:avLst/>
            </a:prstGeom>
          </p:spPr>
        </p:pic>
        <p:pic>
          <p:nvPicPr>
            <p:cNvPr id="20" name="Picture 19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324096"/>
              <a:ext cx="8072896" cy="81603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442847" y="4373986"/>
            <a:ext cx="2503506" cy="1125350"/>
            <a:chOff x="1440421" y="3774303"/>
            <a:chExt cx="2503506" cy="112535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00" b="52289"/>
            <a:stretch/>
          </p:blipFill>
          <p:spPr>
            <a:xfrm rot="16200000">
              <a:off x="2068552" y="4225275"/>
              <a:ext cx="934043" cy="19836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 rot="16200000">
              <a:off x="2129499" y="3085225"/>
              <a:ext cx="1125350" cy="2503506"/>
              <a:chOff x="2956407" y="754917"/>
              <a:chExt cx="3047613" cy="5939358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7404" y="754917"/>
                <a:ext cx="2643014" cy="593935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6407" y="860611"/>
                <a:ext cx="2514599" cy="5650787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9420" y="925046"/>
                <a:ext cx="2514600" cy="5650787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0902" y="925050"/>
                <a:ext cx="2509267" cy="5638800"/>
              </a:xfrm>
              <a:prstGeom prst="rect">
                <a:avLst/>
              </a:prstGeom>
            </p:spPr>
          </p:pic>
        </p:grp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44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84" y="3877781"/>
            <a:ext cx="2490361" cy="18235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893">
            <a:off x="3003816" y="2444234"/>
            <a:ext cx="3499968" cy="1417484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32733" y="6019800"/>
            <a:ext cx="5562600" cy="6397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ছবিতে তোমরা কি দেখতে পাচ্ছ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31918" y="2133600"/>
            <a:ext cx="4080164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স্থানীয় কৃষি যন্ত্রপাতি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98920"/>
            <a:ext cx="2895600" cy="365125"/>
          </a:xfrm>
        </p:spPr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1219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828020"/>
            <a:ext cx="1295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লাঙ্গল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483935"/>
            <a:ext cx="2438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জোয়াল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133600"/>
            <a:ext cx="1752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আঁচড়া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819400"/>
            <a:ext cx="1295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নিড়ানি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4475" y="3505200"/>
            <a:ext cx="193357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ঈশ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rosero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67" y="1066800"/>
            <a:ext cx="7450667" cy="5257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04534" y="381000"/>
            <a:ext cx="514773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 ভাল থেকো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13867" y="3657600"/>
            <a:ext cx="3048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ধন্যবাদ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0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590800" y="457200"/>
            <a:ext cx="3962400" cy="1066800"/>
          </a:xfrm>
          <a:prstGeom prst="ribbon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39876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 ---</a:t>
            </a:r>
          </a:p>
          <a:p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স্থানীয় কৃষি যন্ত্রপাতি </a:t>
            </a: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 কৃষি </a:t>
            </a: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যন্ত্রপাতির ব্যবহার ব্যাখ্যা করতে পারবে</a:t>
            </a: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3845" y="1123950"/>
            <a:ext cx="6605155" cy="4229100"/>
            <a:chOff x="633845" y="1123950"/>
            <a:chExt cx="6605155" cy="4229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123950"/>
              <a:ext cx="5638800" cy="422910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633845" y="1352348"/>
              <a:ext cx="5334269" cy="4000702"/>
              <a:chOff x="633845" y="1352348"/>
              <a:chExt cx="5334269" cy="4000702"/>
            </a:xfrm>
          </p:grpSpPr>
          <p:pic>
            <p:nvPicPr>
              <p:cNvPr id="4" name="Picture 3">
                <a:hlinkClick r:id="rId3" action="ppaction://hlinksldjump"/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845" y="1352348"/>
                <a:ext cx="5334269" cy="400070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598" y="4734791"/>
                <a:ext cx="1548516" cy="398318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1808018" y="5573992"/>
            <a:ext cx="55279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0460" y="5573992"/>
            <a:ext cx="1223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লাঙ্গল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8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9650">
            <a:off x="9263247" y="1902484"/>
            <a:ext cx="1218991" cy="794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23950"/>
            <a:ext cx="5638800" cy="422910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4" y="1371600"/>
            <a:ext cx="5410200" cy="405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84" y="4766464"/>
            <a:ext cx="1548516" cy="39831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133600" y="1831032"/>
            <a:ext cx="685800" cy="6835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8800" y="1371600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লাঙ্গলের শরীর বা বডি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46777" y="1581150"/>
            <a:ext cx="342900" cy="591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09028" y="21336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লাঙ্গলের ঈশ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38945" y="4495800"/>
            <a:ext cx="6234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200" y="4267200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লাঙ্গলের খিলান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91200" y="4931718"/>
            <a:ext cx="991808" cy="2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06808" y="4703117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লাঙ্গলের ফলা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900" y="381000"/>
            <a:ext cx="76962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চলো এবার আমরা কিভাবে লাঙ্গল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তৈরি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যায় তা জেনে নেই।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38201" y="1981200"/>
            <a:ext cx="64846" cy="383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-23963" y="2364432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লাঙ্গলের হাতল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9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26000" decel="2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76302 0.33148 " pathEditMode="relative" rAng="0" ptsTypes="AA">
                                      <p:cBhvr>
                                        <p:cTn id="51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21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5943600"/>
            <a:ext cx="6477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লাঙ্গল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87927"/>
            <a:ext cx="6553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চলো এবার আমরা লাঙ্গলের কাজ  জেনে নেই।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low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6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0172"/>
            <a:ext cx="54102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চলো লাঙ্গল ব্যবহারের সুবিধাগুলো জেনে নেই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357447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লাঙ্গল সহজলভ্য ও দেশীয় উপাদান দ্বারা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তৈরি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1" y="2904232"/>
            <a:ext cx="358832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লাঙ্গল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তৈরি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 ও পরিচালনা করা সহজ।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56" y="4965412"/>
            <a:ext cx="356061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লাঙ্গল ওজনে হাল্কা বলে বহন করা সহজ।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56641"/>
            <a:ext cx="4038600" cy="177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5"/>
          <a:stretch/>
        </p:blipFill>
        <p:spPr>
          <a:xfrm>
            <a:off x="4648200" y="2665928"/>
            <a:ext cx="1343891" cy="1586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90" y="2654864"/>
            <a:ext cx="2694709" cy="1597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72783"/>
            <a:ext cx="2043545" cy="1362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0" r="14975"/>
          <a:stretch/>
        </p:blipFill>
        <p:spPr>
          <a:xfrm>
            <a:off x="6688279" y="1072782"/>
            <a:ext cx="1967346" cy="1362363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as-IN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1447800"/>
            <a:ext cx="8072896" cy="2437982"/>
            <a:chOff x="457200" y="1447800"/>
            <a:chExt cx="8072896" cy="24379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447800"/>
              <a:ext cx="548641" cy="230734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578441"/>
              <a:ext cx="548641" cy="2307341"/>
            </a:xfrm>
            <a:prstGeom prst="rect">
              <a:avLst/>
            </a:prstGeom>
          </p:spPr>
        </p:pic>
        <p:pic>
          <p:nvPicPr>
            <p:cNvPr id="4" name="Picture 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324096"/>
              <a:ext cx="8072896" cy="81603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865328" y="5257800"/>
            <a:ext cx="1468672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জোয়াল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5256937"/>
            <a:ext cx="62484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উপরের ছবিতে তোমরা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0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955</Words>
  <Application>Microsoft Office PowerPoint</Application>
  <PresentationFormat>On-screen Show (4:3)</PresentationFormat>
  <Paragraphs>172</Paragraphs>
  <Slides>31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উপরের ছবিতে তোমরা কি দেখতে পাচ্ছ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</dc:creator>
  <cp:lastModifiedBy>Alam</cp:lastModifiedBy>
  <cp:revision>73</cp:revision>
  <dcterms:created xsi:type="dcterms:W3CDTF">2015-07-07T04:39:22Z</dcterms:created>
  <dcterms:modified xsi:type="dcterms:W3CDTF">2016-08-06T06:20:49Z</dcterms:modified>
</cp:coreProperties>
</file>